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47" r:id="rId3"/>
    <p:sldId id="356" r:id="rId4"/>
    <p:sldId id="325" r:id="rId5"/>
    <p:sldId id="335" r:id="rId6"/>
    <p:sldId id="336" r:id="rId7"/>
    <p:sldId id="348" r:id="rId8"/>
    <p:sldId id="349" r:id="rId9"/>
    <p:sldId id="350" r:id="rId10"/>
    <p:sldId id="286" r:id="rId11"/>
    <p:sldId id="290" r:id="rId12"/>
    <p:sldId id="341" r:id="rId13"/>
    <p:sldId id="358" r:id="rId14"/>
    <p:sldId id="359" r:id="rId15"/>
    <p:sldId id="259" r:id="rId16"/>
    <p:sldId id="353" r:id="rId17"/>
    <p:sldId id="340" r:id="rId18"/>
    <p:sldId id="342" r:id="rId19"/>
    <p:sldId id="354" r:id="rId20"/>
    <p:sldId id="343" r:id="rId21"/>
    <p:sldId id="352" r:id="rId22"/>
    <p:sldId id="344" r:id="rId23"/>
    <p:sldId id="345" r:id="rId24"/>
    <p:sldId id="346" r:id="rId25"/>
    <p:sldId id="355" r:id="rId26"/>
    <p:sldId id="285" r:id="rId27"/>
    <p:sldId id="3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9"/>
    <p:restoredTop sz="96341"/>
  </p:normalViewPr>
  <p:slideViewPr>
    <p:cSldViewPr snapToGrid="0" snapToObjects="1">
      <p:cViewPr varScale="1">
        <p:scale>
          <a:sx n="131" d="100"/>
          <a:sy n="131" d="100"/>
        </p:scale>
        <p:origin x="4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2BB6047A-DC9B-0C4A-A3F0-9A3D268D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05114-20E5-324E-8FB6-B79B57BD6E71}"/>
              </a:ext>
            </a:extLst>
          </p:cNvPr>
          <p:cNvSpPr/>
          <p:nvPr/>
        </p:nvSpPr>
        <p:spPr>
          <a:xfrm>
            <a:off x="7277878" y="35560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F494EC-0FB5-0C48-B82C-7AF0396E1F8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785B-38E4-0E43-B35A-1AF0EE61AC9F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 + history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F83FE8-C997-754B-A7E6-BC698D5FFC84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2A07D-550D-B14E-BA7A-60358C034DE0}"/>
              </a:ext>
            </a:extLst>
          </p:cNvPr>
          <p:cNvGrpSpPr/>
          <p:nvPr/>
        </p:nvGrpSpPr>
        <p:grpSpPr>
          <a:xfrm>
            <a:off x="7812830" y="1909606"/>
            <a:ext cx="3584510" cy="1376221"/>
            <a:chOff x="7812831" y="598453"/>
            <a:chExt cx="3584510" cy="137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4ACE6-B5E5-0E4A-A18E-5FFAA3995DD4}"/>
                </a:ext>
              </a:extLst>
            </p:cNvPr>
            <p:cNvSpPr txBox="1"/>
            <p:nvPr/>
          </p:nvSpPr>
          <p:spPr>
            <a:xfrm>
              <a:off x="7812831" y="114367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Playwright config, </a:t>
              </a:r>
              <a:r>
                <a:rPr lang="en-US" sz="1600" dirty="0" err="1">
                  <a:solidFill>
                    <a:schemeClr val="bg1"/>
                  </a:solidFill>
                  <a:latin typeface="Flexo" pitchFamily="2" charset="0"/>
                </a:rPr>
                <a:t>globalSetup.ts</a:t>
              </a: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 overview, and environment variables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DB9B43-F1ED-6540-B83A-31277B3FF4C5}"/>
                </a:ext>
              </a:extLst>
            </p:cNvPr>
            <p:cNvSpPr txBox="1"/>
            <p:nvPr/>
          </p:nvSpPr>
          <p:spPr>
            <a:xfrm>
              <a:off x="7812832" y="598453"/>
              <a:ext cx="2657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Default State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C6088E-4A10-8F4A-8EC7-C5EFEAC5C1A2}"/>
              </a:ext>
            </a:extLst>
          </p:cNvPr>
          <p:cNvGrpSpPr/>
          <p:nvPr/>
        </p:nvGrpSpPr>
        <p:grpSpPr>
          <a:xfrm>
            <a:off x="7812830" y="3611171"/>
            <a:ext cx="3203509" cy="1129999"/>
            <a:chOff x="7812832" y="598453"/>
            <a:chExt cx="2657140" cy="1129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EB125-0C35-FA4A-921D-77FBDCA23EEB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Debugging, skip, only, and reporting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86F3A-D83A-2D43-82F2-0D4D27D150DE}"/>
                </a:ext>
              </a:extLst>
            </p:cNvPr>
            <p:cNvSpPr txBox="1"/>
            <p:nvPr/>
          </p:nvSpPr>
          <p:spPr>
            <a:xfrm>
              <a:off x="7812832" y="598453"/>
              <a:ext cx="26571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Running the Suite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8464F-AE54-7149-B6BB-B524D25F2897}"/>
              </a:ext>
            </a:extLst>
          </p:cNvPr>
          <p:cNvGrpSpPr/>
          <p:nvPr/>
        </p:nvGrpSpPr>
        <p:grpSpPr>
          <a:xfrm>
            <a:off x="7812831" y="5154410"/>
            <a:ext cx="3584510" cy="1129999"/>
            <a:chOff x="7812832" y="598453"/>
            <a:chExt cx="3203510" cy="1129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7EE313-BEFC-F141-8EB7-16C56F6F6B3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Login spec – simple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onboarding spec – complex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DF38DB-DC1F-5A41-8E6E-8F6B651DFD18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UI Spec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58A-80BF-BC4D-8EFF-2EE6BC849D3F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FAEF342-6DD6-A44B-851A-EE2DA0E3DA60}"/>
              </a:ext>
            </a:extLst>
          </p:cNvPr>
          <p:cNvSpPr/>
          <p:nvPr/>
        </p:nvSpPr>
        <p:spPr>
          <a:xfrm>
            <a:off x="536238" y="1521183"/>
            <a:ext cx="4863543" cy="4863002"/>
          </a:xfrm>
          <a:custGeom>
            <a:avLst/>
            <a:gdLst>
              <a:gd name="connsiteX0" fmla="*/ 438417 w 947842"/>
              <a:gd name="connsiteY0" fmla="*/ 947735 h 947734"/>
              <a:gd name="connsiteX1" fmla="*/ 438417 w 947842"/>
              <a:gd name="connsiteY1" fmla="*/ 656117 h 947734"/>
              <a:gd name="connsiteX2" fmla="*/ 656103 w 947842"/>
              <a:gd name="connsiteY2" fmla="*/ 438521 h 947734"/>
              <a:gd name="connsiteX3" fmla="*/ 947842 w 947842"/>
              <a:gd name="connsiteY3" fmla="*/ 438521 h 947734"/>
              <a:gd name="connsiteX4" fmla="*/ 947842 w 947842"/>
              <a:gd name="connsiteY4" fmla="*/ 0 h 947734"/>
              <a:gd name="connsiteX5" fmla="*/ 509425 w 947842"/>
              <a:gd name="connsiteY5" fmla="*/ 0 h 947734"/>
              <a:gd name="connsiteX6" fmla="*/ 509425 w 947842"/>
              <a:gd name="connsiteY6" fmla="*/ 291237 h 947734"/>
              <a:gd name="connsiteX7" fmla="*/ 291834 w 947842"/>
              <a:gd name="connsiteY7" fmla="*/ 508833 h 947734"/>
              <a:gd name="connsiteX8" fmla="*/ 0 w 947842"/>
              <a:gd name="connsiteY8" fmla="*/ 508833 h 947734"/>
              <a:gd name="connsiteX9" fmla="*/ 0 w 947842"/>
              <a:gd name="connsiteY9" fmla="*/ 947735 h 94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7842" h="947734">
                <a:moveTo>
                  <a:pt x="438417" y="947735"/>
                </a:moveTo>
                <a:lnTo>
                  <a:pt x="438417" y="656117"/>
                </a:lnTo>
                <a:cubicBezTo>
                  <a:pt x="440006" y="536606"/>
                  <a:pt x="536543" y="440109"/>
                  <a:pt x="656103" y="438521"/>
                </a:cubicBezTo>
                <a:lnTo>
                  <a:pt x="947842" y="438521"/>
                </a:lnTo>
                <a:lnTo>
                  <a:pt x="947842" y="0"/>
                </a:lnTo>
                <a:lnTo>
                  <a:pt x="509425" y="0"/>
                </a:lnTo>
                <a:lnTo>
                  <a:pt x="509425" y="291237"/>
                </a:lnTo>
                <a:cubicBezTo>
                  <a:pt x="507937" y="410754"/>
                  <a:pt x="411400" y="507294"/>
                  <a:pt x="291834" y="508833"/>
                </a:cubicBezTo>
                <a:lnTo>
                  <a:pt x="0" y="508833"/>
                </a:lnTo>
                <a:lnTo>
                  <a:pt x="0" y="947735"/>
                </a:lnTo>
                <a:close/>
              </a:path>
            </a:pathLst>
          </a:custGeom>
          <a:gradFill>
            <a:gsLst>
              <a:gs pos="0">
                <a:srgbClr val="00A5F0">
                  <a:alpha val="0"/>
                </a:srgbClr>
              </a:gs>
              <a:gs pos="100000">
                <a:srgbClr val="1B2740">
                  <a:alpha val="73000"/>
                </a:srgbClr>
              </a:gs>
            </a:gsLst>
            <a:lin ang="12600000" scaled="0"/>
          </a:gradFill>
          <a:ln w="95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20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65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11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5BB6-9521-8C40-8DA7-0AF03AC403F8}"/>
              </a:ext>
            </a:extLst>
          </p:cNvPr>
          <p:cNvSpPr txBox="1"/>
          <p:nvPr/>
        </p:nvSpPr>
        <p:spPr>
          <a:xfrm>
            <a:off x="966879" y="2190210"/>
            <a:ext cx="5363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Playwright enables 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reliable end-to-end testing </a:t>
            </a: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for modern web apps</a:t>
            </a: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96460-B308-E74A-B27A-D62287CD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5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12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C9999-5607-E940-A667-AAD38C7F5E7A}"/>
              </a:ext>
            </a:extLst>
          </p:cNvPr>
          <p:cNvSpPr txBox="1"/>
          <p:nvPr/>
        </p:nvSpPr>
        <p:spPr>
          <a:xfrm>
            <a:off x="926693" y="2046493"/>
            <a:ext cx="5664642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200" dirty="0">
                <a:solidFill>
                  <a:schemeClr val="tx2"/>
                </a:solidFill>
                <a:latin typeface="Flexo" pitchFamily="2" charset="0"/>
              </a:rPr>
              <a:t>What state are we expecting our tests to start to help with speed!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chemeClr val="tx2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Default State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412086" y="386005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Playwright config TOP 4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</a:t>
            </a:r>
            <a:r>
              <a:rPr lang="en-US" sz="2400" dirty="0" err="1">
                <a:solidFill>
                  <a:srgbClr val="2F4065"/>
                </a:solidFill>
                <a:latin typeface="Flexo" pitchFamily="2" charset="0"/>
                <a:sym typeface="Proxima Nova"/>
              </a:rPr>
              <a:t>globalSetup.ts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overview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Environment variables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002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A09B26-A202-B9CD-15A0-CB86EB69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353" y="0"/>
            <a:ext cx="6813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6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1A5BBF-0E86-BD46-6D2D-D1E796EE7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42" y="0"/>
            <a:ext cx="6229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6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522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C9999-5607-E940-A667-AAD38C7F5E7A}"/>
              </a:ext>
            </a:extLst>
          </p:cNvPr>
          <p:cNvSpPr txBox="1"/>
          <p:nvPr/>
        </p:nvSpPr>
        <p:spPr>
          <a:xfrm>
            <a:off x="926693" y="2046493"/>
            <a:ext cx="5664642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200" dirty="0">
                <a:solidFill>
                  <a:schemeClr val="tx2"/>
                </a:solidFill>
                <a:latin typeface="Flexo" pitchFamily="2" charset="0"/>
              </a:rPr>
              <a:t>What state are we expecting our tests to start to help with speed!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chemeClr val="tx2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Default State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412086" y="386005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Playwright config TOP 4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</a:t>
            </a:r>
            <a:r>
              <a:rPr lang="en-US" sz="2400" dirty="0" err="1">
                <a:solidFill>
                  <a:srgbClr val="2F4065"/>
                </a:solidFill>
                <a:latin typeface="Flexo" pitchFamily="2" charset="0"/>
                <a:sym typeface="Proxima Nova"/>
              </a:rPr>
              <a:t>globalSetup.ts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overview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Environment variables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8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oogle Shape;395;p35">
            <a:extLst>
              <a:ext uri="{FF2B5EF4-FFF2-40B4-BE49-F238E27FC236}">
                <a16:creationId xmlns:a16="http://schemas.microsoft.com/office/drawing/2014/main" id="{A56AA264-A311-3F45-8AB1-2B702578ED64}"/>
              </a:ext>
            </a:extLst>
          </p:cNvPr>
          <p:cNvPicPr preferRelativeResize="0"/>
          <p:nvPr/>
        </p:nvPicPr>
        <p:blipFill rotWithShape="1">
          <a:blip r:embed="rId2"/>
          <a:srcRect t="5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21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34;p36">
            <a:extLst>
              <a:ext uri="{FF2B5EF4-FFF2-40B4-BE49-F238E27FC236}">
                <a16:creationId xmlns:a16="http://schemas.microsoft.com/office/drawing/2014/main" id="{0DCB725D-D438-1F49-AD8A-2650879ED9D9}"/>
              </a:ext>
            </a:extLst>
          </p:cNvPr>
          <p:cNvPicPr preferRelativeResize="0"/>
          <p:nvPr/>
        </p:nvPicPr>
        <p:blipFill rotWithShape="1">
          <a:blip r:embed="rId2"/>
          <a:srcRect t="11680" r="1" b="4052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3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90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937960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The 'New Tool On The Block':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EEEDF8FF-8AD0-D74A-BCE5-FF772FB5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64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Running Suite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71450" y="2416051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Debugging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Skip and only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Reporting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216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7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22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Spec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71450" y="2416051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Login – simple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Register User – complex UI </a:t>
            </a: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30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23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Best Practices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752400" y="1836450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4408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1808387"/>
            <a:ext cx="4626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C5565B0-7F2A-4445-93D1-C9F73670FB41}"/>
              </a:ext>
            </a:extLst>
          </p:cNvPr>
          <p:cNvSpPr txBox="1"/>
          <p:nvPr/>
        </p:nvSpPr>
        <p:spPr>
          <a:xfrm>
            <a:off x="598156" y="3247450"/>
            <a:ext cx="4626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Connect with me!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875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2191239"/>
            <a:ext cx="4626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C26157F-2DC6-B24E-A93C-3CF6F9F9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4" y="1339377"/>
            <a:ext cx="11525151" cy="5370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CC4AA-BEF5-EB49-B72F-1E998E757703}"/>
              </a:ext>
            </a:extLst>
          </p:cNvPr>
          <p:cNvSpPr txBox="1"/>
          <p:nvPr/>
        </p:nvSpPr>
        <p:spPr>
          <a:xfrm>
            <a:off x="1798990" y="310803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3417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134245" y="1148730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Butch Mayhew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6982" y="1235626"/>
            <a:ext cx="7538035" cy="4902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92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5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chemeClr val="accent1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544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7122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7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150801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8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</p:spTree>
    <p:extLst>
      <p:ext uri="{BB962C8B-B14F-4D97-AF65-F5344CB8AC3E}">
        <p14:creationId xmlns:p14="http://schemas.microsoft.com/office/powerpoint/2010/main" val="196597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EF660-61B2-2747-A429-10BEC94DE778}"/>
              </a:ext>
            </a:extLst>
          </p:cNvPr>
          <p:cNvSpPr/>
          <p:nvPr/>
        </p:nvSpPr>
        <p:spPr>
          <a:xfrm>
            <a:off x="601624" y="60045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</p:spTree>
    <p:extLst>
      <p:ext uri="{BB962C8B-B14F-4D97-AF65-F5344CB8AC3E}">
        <p14:creationId xmlns:p14="http://schemas.microsoft.com/office/powerpoint/2010/main" val="282793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610</Words>
  <Application>Microsoft Macintosh PowerPoint</Application>
  <PresentationFormat>Widescreen</PresentationFormat>
  <Paragraphs>125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40</cp:revision>
  <dcterms:created xsi:type="dcterms:W3CDTF">2021-07-14T14:18:39Z</dcterms:created>
  <dcterms:modified xsi:type="dcterms:W3CDTF">2022-04-14T22:18:45Z</dcterms:modified>
</cp:coreProperties>
</file>